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1" r:id="rId1"/>
  </p:sldMasterIdLst>
  <p:notesMasterIdLst>
    <p:notesMasterId r:id="rId9"/>
  </p:notesMasterIdLst>
  <p:sldIdLst>
    <p:sldId id="348" r:id="rId2"/>
    <p:sldId id="373" r:id="rId3"/>
    <p:sldId id="374" r:id="rId4"/>
    <p:sldId id="372" r:id="rId5"/>
    <p:sldId id="375" r:id="rId6"/>
    <p:sldId id="376" r:id="rId7"/>
    <p:sldId id="358" r:id="rId8"/>
  </p:sldIdLst>
  <p:sldSz cx="12192000" cy="6858000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336600"/>
    <a:srgbClr val="660033"/>
    <a:srgbClr val="406425"/>
    <a:srgbClr val="003366"/>
    <a:srgbClr val="66CCFF"/>
    <a:srgbClr val="85782F"/>
    <a:srgbClr val="FF3300"/>
    <a:srgbClr val="05A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2" autoAdjust="0"/>
    <p:restoredTop sz="96412" autoAdjust="0"/>
  </p:normalViewPr>
  <p:slideViewPr>
    <p:cSldViewPr>
      <p:cViewPr varScale="1">
        <p:scale>
          <a:sx n="41" d="100"/>
          <a:sy n="41" d="100"/>
        </p:scale>
        <p:origin x="978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.bushkovskaya\Desktop\1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.bushkovskaya\Desktop\1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.bushkovskaya\Desktop\1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.bushkovskaya\Desktop\1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Обрабатывающие производства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0.24928530588907946"/>
                  <c:y val="-6.4803555929295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A6-495D-A236-885004F6F6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Liberation Serif" panose="02020603050405020304" pitchFamily="18" charset="0"/>
                    <a:ea typeface="Liberation Serif" panose="02020603050405020304" pitchFamily="18" charset="0"/>
                    <a:cs typeface="Liberation Serif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Лист1!$A$3:$A$4</c:f>
              <c:strCache>
                <c:ptCount val="2"/>
                <c:pt idx="0">
                  <c:v>Российская Федерация </c:v>
                </c:pt>
                <c:pt idx="1">
                  <c:v>Свердловская область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45071.4</c:v>
                </c:pt>
                <c:pt idx="1">
                  <c:v>2047.1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A6-495D-A236-885004F6F6B8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Легкая промышленность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998727020969636E-2"/>
                  <c:y val="-3.8882230826282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A6-495D-A236-885004F6F6B8}"/>
                </c:ext>
              </c:extLst>
            </c:dLbl>
            <c:dLbl>
              <c:idx val="1"/>
              <c:layout>
                <c:manualLayout>
                  <c:x val="4.0415435277480847E-3"/>
                  <c:y val="-0.110976226909979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420499491467948E-2"/>
                      <c:h val="8.27217465413802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BA6-495D-A236-885004F6F6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Liberation Serif" panose="02020603050405020304" pitchFamily="18" charset="0"/>
                    <a:ea typeface="Liberation Serif" panose="02020603050405020304" pitchFamily="18" charset="0"/>
                    <a:cs typeface="Liberation Serif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rgbClr val="FF0000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Лист1!$A$3:$A$4</c:f>
              <c:strCache>
                <c:ptCount val="2"/>
                <c:pt idx="0">
                  <c:v>Российская Федерация </c:v>
                </c:pt>
                <c:pt idx="1">
                  <c:v>Свердловская область</c:v>
                </c:pt>
              </c:strCache>
            </c:strRef>
          </c:cat>
          <c:val>
            <c:numRef>
              <c:f>Лист1!$C$3:$C$4</c:f>
              <c:numCache>
                <c:formatCode>General</c:formatCode>
                <c:ptCount val="2"/>
                <c:pt idx="0">
                  <c:v>519.1</c:v>
                </c:pt>
                <c:pt idx="1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A6-495D-A236-885004F6F6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80843824"/>
        <c:axId val="180844216"/>
        <c:axId val="0"/>
      </c:bar3DChart>
      <c:catAx>
        <c:axId val="18084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endParaRPr lang="ru-RU"/>
          </a:p>
        </c:txPr>
        <c:crossAx val="180844216"/>
        <c:crosses val="autoZero"/>
        <c:auto val="1"/>
        <c:lblAlgn val="ctr"/>
        <c:lblOffset val="100"/>
        <c:noMultiLvlLbl val="0"/>
      </c:catAx>
      <c:valAx>
        <c:axId val="180844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endParaRPr lang="ru-RU"/>
          </a:p>
        </c:txPr>
        <c:crossAx val="18084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927865734992016"/>
          <c:w val="1"/>
          <c:h val="0.112401987241362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rgbClr val="99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lang="ru-RU" sz="1400" b="1" i="0" u="none" strike="noStrike" kern="1200" cap="all" spc="50" baseline="0">
                <a:solidFill>
                  <a:srgbClr val="0070C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r>
              <a:rPr lang="ru-RU" sz="1400" b="1" i="0" u="none" strike="noStrike" kern="1200" cap="all" spc="50" baseline="0">
                <a:solidFill>
                  <a:srgbClr val="0070C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Удельный вес в общем объеме розничной торговли,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 eaLnBrk="0" fontAlgn="base" hangingPunct="0">
            <a:spcBef>
              <a:spcPct val="0"/>
            </a:spcBef>
            <a:spcAft>
              <a:spcPct val="0"/>
            </a:spcAft>
            <a:buFontTx/>
            <a:buNone/>
            <a:defRPr lang="ru-RU" sz="1400" b="1" i="0" u="none" strike="noStrike" kern="1200" cap="all" spc="50" baseline="0">
              <a:solidFill>
                <a:srgbClr val="0070C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5134426946631671"/>
          <c:y val="0.30406664389062893"/>
          <c:w val="0.40541688538932635"/>
          <c:h val="0.57725919556571104"/>
        </c:manualLayout>
      </c:layout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82550" h="44450" prst="angle"/>
              <a:bevelB w="82550" h="44450" prst="angle"/>
              <a:contourClr>
                <a:srgbClr val="000000"/>
              </a:contourClr>
            </a:sp3d>
          </c:spPr>
          <c:explosion val="37"/>
          <c:dPt>
            <c:idx val="0"/>
            <c:bubble3D val="0"/>
            <c:explosion val="19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rgbClr val="00206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82550" h="44450" prst="angle"/>
                <a:bevelB w="82550" h="4445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48-4D53-BF09-89B92F3977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rgbClr val="660033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82550" h="44450" prst="angle"/>
                <a:bevelB w="82550" h="4445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48-4D53-BF09-89B92F3977C3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rgbClr val="FFFF0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82550" h="44450" prst="angle"/>
                <a:bevelB w="82550" h="4445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048-4D53-BF09-89B92F3977C3}"/>
              </c:ext>
            </c:extLst>
          </c:dPt>
          <c:dLbls>
            <c:dLbl>
              <c:idx val="0"/>
              <c:layout>
                <c:manualLayout>
                  <c:x val="0.10737051618547681"/>
                  <c:y val="-0.205322243043161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48-4D53-BF09-89B92F3977C3}"/>
                </c:ext>
              </c:extLst>
            </c:dLbl>
            <c:dLbl>
              <c:idx val="1"/>
              <c:layout>
                <c:manualLayout>
                  <c:x val="-3.2348206474190698E-2"/>
                  <c:y val="-5.401159833907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48-4D53-BF09-89B92F3977C3}"/>
                </c:ext>
              </c:extLst>
            </c:dLbl>
            <c:dLbl>
              <c:idx val="2"/>
              <c:layout>
                <c:manualLayout>
                  <c:x val="0.13194433508311457"/>
                  <c:y val="-4.58625209710315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Liberation Serif" panose="02020603050405020304" pitchFamily="18" charset="0"/>
                      <a:ea typeface="Liberation Serif" panose="02020603050405020304" pitchFamily="18" charset="0"/>
                      <a:cs typeface="Liberation Serif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66666666666666E-2"/>
                      <c:h val="8.449074074074074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048-4D53-BF09-89B92F3977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Liberation Serif" panose="02020603050405020304" pitchFamily="18" charset="0"/>
                    <a:ea typeface="Liberation Serif" panose="02020603050405020304" pitchFamily="18" charset="0"/>
                    <a:cs typeface="Liberation Serif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rgbClr val="002060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Лист1!$A$41:$C$41</c:f>
              <c:strCache>
                <c:ptCount val="3"/>
                <c:pt idx="0">
                  <c:v>Российская Федерация</c:v>
                </c:pt>
                <c:pt idx="1">
                  <c:v>УрФО (без Свердловской области)</c:v>
                </c:pt>
                <c:pt idx="2">
                  <c:v>Свердловская область</c:v>
                </c:pt>
              </c:strCache>
            </c:strRef>
          </c:cat>
          <c:val>
            <c:numRef>
              <c:f>Лист1!$A$42:$C$42</c:f>
              <c:numCache>
                <c:formatCode>General</c:formatCode>
                <c:ptCount val="3"/>
                <c:pt idx="0">
                  <c:v>100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48-4D53-BF09-89B92F3977C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325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977230971128608"/>
          <c:y val="0.30249297955108367"/>
          <c:w val="0.34467213473315833"/>
          <c:h val="0.58575459317585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1" i="0" u="none" strike="noStrike" kern="1200" baseline="0">
              <a:solidFill>
                <a:srgbClr val="00206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5907853680881914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rgbClr val="0070C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497233618501538"/>
          <c:y val="0.2428606123867374"/>
          <c:w val="0.42283967629046376"/>
          <c:h val="0.70473279381743958"/>
        </c:manualLayout>
      </c:layout>
      <c:pieChart>
        <c:varyColors val="1"/>
        <c:ser>
          <c:idx val="0"/>
          <c:order val="0"/>
          <c:tx>
            <c:strRef>
              <c:f>Лист1!$N$2</c:f>
              <c:strCache>
                <c:ptCount val="1"/>
                <c:pt idx="0">
                  <c:v>Количество предприятий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82550" h="44450" prst="angle"/>
              <a:bevelB w="82550" h="44450" prst="angle"/>
              <a:contourClr>
                <a:srgbClr val="000000"/>
              </a:contourClr>
            </a:sp3d>
          </c:spPr>
          <c:explosion val="38"/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rgbClr val="406425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82550" h="44450" prst="angle"/>
                <a:bevelB w="82550" h="4445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66B-4557-A07B-D7D5AC36F0D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82550" h="44450" prst="angle"/>
                <a:bevelB w="82550" h="4445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66B-4557-A07B-D7D5AC36F0D8}"/>
              </c:ext>
            </c:extLst>
          </c:dPt>
          <c:dLbls>
            <c:dLbl>
              <c:idx val="0"/>
              <c:layout>
                <c:manualLayout>
                  <c:x val="0.4479139355682511"/>
                  <c:y val="-9.88005531685109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10209544677048"/>
                      <c:h val="0.276448611652968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66B-4557-A07B-D7D5AC36F0D8}"/>
                </c:ext>
              </c:extLst>
            </c:dLbl>
            <c:dLbl>
              <c:idx val="1"/>
              <c:layout>
                <c:manualLayout>
                  <c:x val="5.0203746261690448E-2"/>
                  <c:y val="3.4552846841307036E-2"/>
                </c:manualLayout>
              </c:layout>
              <c:tx>
                <c:rich>
                  <a:bodyPr/>
                  <a:lstStyle/>
                  <a:p>
                    <a:fld id="{2F99D756-34B4-44C9-9D42-79EE92139C0A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6600249E-A1B7-4A77-9285-EDD7EB3A81A1}" type="PERCENTAGE">
                      <a:rPr lang="ru-RU" b="1" baseline="0">
                        <a:solidFill>
                          <a:srgbClr val="FF0000"/>
                        </a:solidFill>
                      </a:rPr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203091881481775"/>
                      <c:h val="0.276448611652968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66B-4557-A07B-D7D5AC36F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Liberation Serif" panose="02020603050405020304" pitchFamily="18" charset="0"/>
                    <a:ea typeface="Liberation Serif" panose="02020603050405020304" pitchFamily="18" charset="0"/>
                    <a:cs typeface="Liberation Serif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rgbClr val="002060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Лист1!$M$3:$M$4</c:f>
              <c:strCache>
                <c:ptCount val="2"/>
                <c:pt idx="0">
                  <c:v>Российская Федерация </c:v>
                </c:pt>
                <c:pt idx="1">
                  <c:v>Свердловская область</c:v>
                </c:pt>
              </c:strCache>
            </c:strRef>
          </c:cat>
          <c:val>
            <c:numRef>
              <c:f>Лист1!$N$3:$N$4</c:f>
              <c:numCache>
                <c:formatCode>General</c:formatCode>
                <c:ptCount val="2"/>
                <c:pt idx="0">
                  <c:v>20000</c:v>
                </c:pt>
                <c:pt idx="1">
                  <c:v>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6B-4557-A07B-D7D5AC36F0D8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25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  <a:latin typeface="Liberation Serif" panose="02020603050405020304" pitchFamily="18" charset="0"/>
          <a:ea typeface="Liberation Serif" panose="02020603050405020304" pitchFamily="18" charset="0"/>
          <a:cs typeface="Liberation Serif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800" b="1" i="0" u="none" strike="noStrike" kern="1200" spc="0" baseline="0">
              <a:solidFill>
                <a:srgbClr val="0070C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611751413986233"/>
          <c:y val="0.26276852772231962"/>
          <c:w val="0.43308301528689624"/>
          <c:h val="0.68177022665676612"/>
        </c:manualLayout>
      </c:layout>
      <c:pieChart>
        <c:varyColors val="1"/>
        <c:ser>
          <c:idx val="0"/>
          <c:order val="0"/>
          <c:tx>
            <c:strRef>
              <c:f>Лист1!$S$2</c:f>
              <c:strCache>
                <c:ptCount val="1"/>
                <c:pt idx="0">
                  <c:v>Численность работников</c:v>
                </c:pt>
              </c:strCache>
            </c:strRef>
          </c:tx>
          <c:spPr>
            <a:ln>
              <a:solidFill>
                <a:srgbClr val="336600"/>
              </a:solidFill>
            </a:ln>
            <a:scene3d>
              <a:camera prst="orthographicFront"/>
              <a:lightRig rig="threePt" dir="t"/>
            </a:scene3d>
            <a:sp3d>
              <a:bevelT w="82550" h="44450" prst="angle"/>
              <a:bevelB w="82550" h="44450" prst="angle"/>
              <a:contourClr>
                <a:srgbClr val="000000"/>
              </a:contourClr>
            </a:sp3d>
          </c:spPr>
          <c:explosion val="49"/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rgbClr val="33660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82550" h="44450" prst="angle"/>
                <a:bevelB w="82550" h="4445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733-4D9C-9F66-E11E3A9A82F5}"/>
              </c:ext>
            </c:extLst>
          </c:dPt>
          <c:dPt>
            <c:idx val="1"/>
            <c:bubble3D val="0"/>
            <c:explosion val="28"/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82550" h="44450" prst="angle"/>
                <a:bevelB w="82550" h="4445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733-4D9C-9F66-E11E3A9A82F5}"/>
              </c:ext>
            </c:extLst>
          </c:dPt>
          <c:dLbls>
            <c:dLbl>
              <c:idx val="0"/>
              <c:layout>
                <c:manualLayout>
                  <c:x val="0.60882936234559826"/>
                  <c:y val="-9.99983732524750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46155197475837"/>
                      <c:h val="0.29009653052032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733-4D9C-9F66-E11E3A9A82F5}"/>
                </c:ext>
              </c:extLst>
            </c:dLbl>
            <c:dLbl>
              <c:idx val="1"/>
              <c:layout>
                <c:manualLayout>
                  <c:x val="8.6175442796420323E-2"/>
                  <c:y val="5.5407867967748374E-2"/>
                </c:manualLayout>
              </c:layout>
              <c:tx>
                <c:rich>
                  <a:bodyPr/>
                  <a:lstStyle/>
                  <a:p>
                    <a:fld id="{E77AA061-F464-4A41-8734-F137C02E034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08EC32BA-690A-43C2-85B2-EE53A6B3609A}" type="PERCENTAGE">
                      <a:rPr lang="ru-RU" b="1" baseline="0">
                        <a:solidFill>
                          <a:srgbClr val="FF0000"/>
                        </a:solidFill>
                      </a:rPr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53856858436037"/>
                      <c:h val="0.29009653052032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733-4D9C-9F66-E11E3A9A82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Liberation Serif" panose="02020603050405020304" pitchFamily="18" charset="0"/>
                    <a:ea typeface="Liberation Serif" panose="02020603050405020304" pitchFamily="18" charset="0"/>
                    <a:cs typeface="Liberation Serif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rgbClr val="002060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Лист1!$R$3:$R$4</c:f>
              <c:strCache>
                <c:ptCount val="2"/>
                <c:pt idx="0">
                  <c:v>Российская Федерация </c:v>
                </c:pt>
                <c:pt idx="1">
                  <c:v>Свердловская область</c:v>
                </c:pt>
              </c:strCache>
            </c:strRef>
          </c:cat>
          <c:val>
            <c:numRef>
              <c:f>Лист1!$S$3:$S$4</c:f>
              <c:numCache>
                <c:formatCode>General</c:formatCode>
                <c:ptCount val="2"/>
                <c:pt idx="0">
                  <c:v>320000</c:v>
                </c:pt>
                <c:pt idx="1">
                  <c:v>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33-4D9C-9F66-E11E3A9A82F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25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  <a:latin typeface="Liberation Serif" panose="02020603050405020304" pitchFamily="18" charset="0"/>
          <a:ea typeface="Liberation Serif" panose="02020603050405020304" pitchFamily="18" charset="0"/>
          <a:cs typeface="Liberation Serif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6126713-5665-4098-B165-FFDB99A74C48}" type="datetimeFigureOut">
              <a:rPr lang="ru-RU"/>
              <a:pPr>
                <a:defRPr/>
              </a:pPr>
              <a:t>02.06.2021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95D145-C505-4288-AD15-9562AD37F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686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5D145-C505-4288-AD15-9562AD37F1C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515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5D145-C505-4288-AD15-9562AD37F1C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180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5D145-C505-4288-AD15-9562AD37F1C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457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22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801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5263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8820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2964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3162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1055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5961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017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014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306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936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571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175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792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810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502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284BA19-6EDB-4C72-8537-43E69C295F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128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53" r:id="rId2"/>
    <p:sldLayoutId id="2147484154" r:id="rId3"/>
    <p:sldLayoutId id="2147484155" r:id="rId4"/>
    <p:sldLayoutId id="2147484156" r:id="rId5"/>
    <p:sldLayoutId id="2147484157" r:id="rId6"/>
    <p:sldLayoutId id="2147484158" r:id="rId7"/>
    <p:sldLayoutId id="2147484159" r:id="rId8"/>
    <p:sldLayoutId id="2147484160" r:id="rId9"/>
    <p:sldLayoutId id="2147484161" r:id="rId10"/>
    <p:sldLayoutId id="2147484162" r:id="rId11"/>
    <p:sldLayoutId id="2147484163" r:id="rId12"/>
    <p:sldLayoutId id="2147484164" r:id="rId13"/>
    <p:sldLayoutId id="2147484165" r:id="rId14"/>
    <p:sldLayoutId id="2147484166" r:id="rId15"/>
    <p:sldLayoutId id="2147484167" r:id="rId16"/>
    <p:sldLayoutId id="21474841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2.png"/><Relationship Id="rId7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9" y="193676"/>
            <a:ext cx="3651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763" y="193676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193676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151" y="193676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726" y="193676"/>
            <a:ext cx="3603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99456" y="2600908"/>
            <a:ext cx="9144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Bookman Old Style" panose="020506040505050202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Легкая промышленность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Bookman Old Style" panose="020506040505050202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Свердловской области</a:t>
            </a:r>
          </a:p>
        </p:txBody>
      </p:sp>
      <p:pic>
        <p:nvPicPr>
          <p:cNvPr id="10" name="Picture 7" descr="http://plastzabor.ru/files/uploads/gerb/d437f5d0e59354650adc696f43e147a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323" y="134938"/>
            <a:ext cx="2443341" cy="181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403350" y="718701"/>
            <a:ext cx="532923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Министерство промышленности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науки Свердловской области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583833" y="4751509"/>
            <a:ext cx="532923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err="1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Зеленкин</a:t>
            </a:r>
            <a:r>
              <a:rPr lang="ru-RU" altLang="ru-RU" sz="18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Игорь Федорович, Заместитель Министра промышленности и науки Свердловской области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 dirty="0">
              <a:solidFill>
                <a:srgbClr val="0070C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70C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27 мая 2021 года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70C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г. Екатеринбург</a:t>
            </a:r>
          </a:p>
        </p:txBody>
      </p:sp>
    </p:spTree>
  </p:cSld>
  <p:clrMapOvr>
    <a:masterClrMapping/>
  </p:clrMapOvr>
  <p:transition spd="slow" advClick="0" advTm="709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Прямоугольник 4"/>
          <p:cNvSpPr>
            <a:spLocks noChangeArrowheads="1"/>
          </p:cNvSpPr>
          <p:nvPr/>
        </p:nvSpPr>
        <p:spPr bwMode="auto">
          <a:xfrm>
            <a:off x="4761228" y="95862"/>
            <a:ext cx="55832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solidFill>
                  <a:srgbClr val="003366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Ситуация в легкой промышленности Российской Федерации и Свердловской области</a:t>
            </a:r>
          </a:p>
        </p:txBody>
      </p:sp>
      <p:pic>
        <p:nvPicPr>
          <p:cNvPr id="7173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9" y="193676"/>
            <a:ext cx="3651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763" y="193676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193676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151" y="193676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726" y="193676"/>
            <a:ext cx="3603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1775520" y="764704"/>
            <a:ext cx="15703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solidFill>
                  <a:srgbClr val="99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2020 год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354650"/>
              </p:ext>
            </p:extLst>
          </p:nvPr>
        </p:nvGraphicFramePr>
        <p:xfrm>
          <a:off x="5879976" y="1696201"/>
          <a:ext cx="5616624" cy="3275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6852085" y="1370161"/>
            <a:ext cx="33134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 sz="1400" b="1" i="0" u="none" strike="noStrike" kern="1200" cap="all" spc="50" baseline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r>
              <a:rPr lang="ru-RU" altLang="ru-RU" sz="1400" b="1" cap="all" spc="50" dirty="0">
                <a:solidFill>
                  <a:srgbClr val="0070C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Объем отгруженных товаров, млрд. рублей</a:t>
            </a:r>
          </a:p>
        </p:txBody>
      </p:sp>
      <p:sp>
        <p:nvSpPr>
          <p:cNvPr id="12" name="Прямоугольник 4"/>
          <p:cNvSpPr>
            <a:spLocks noChangeArrowheads="1"/>
          </p:cNvSpPr>
          <p:nvPr/>
        </p:nvSpPr>
        <p:spPr bwMode="auto">
          <a:xfrm>
            <a:off x="6384032" y="5013176"/>
            <a:ext cx="471652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 sz="1400" b="1" i="0" u="none" strike="noStrike" kern="1200" cap="all" spc="50" baseline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r>
              <a:rPr lang="ru-RU" altLang="ru-RU" sz="1200" b="1" dirty="0">
                <a:solidFill>
                  <a:srgbClr val="003366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доля легкой промышленности </a:t>
            </a:r>
          </a:p>
          <a:p>
            <a:pPr algn="ctr">
              <a:spcBef>
                <a:spcPct val="0"/>
              </a:spcBef>
              <a:buFontTx/>
              <a:buNone/>
              <a:defRPr sz="1400" b="1" i="0" u="none" strike="noStrike" kern="1200" cap="all" spc="50" baseline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r>
              <a:rPr lang="ru-RU" altLang="ru-RU" sz="1200" b="1" dirty="0">
                <a:solidFill>
                  <a:srgbClr val="003366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общем объеме отгрузки </a:t>
            </a:r>
          </a:p>
          <a:p>
            <a:pPr algn="ctr">
              <a:spcBef>
                <a:spcPct val="0"/>
              </a:spcBef>
              <a:buFontTx/>
              <a:buNone/>
              <a:defRPr sz="1400" b="1" i="0" u="none" strike="noStrike" kern="1200" cap="all" spc="50" baseline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r>
              <a:rPr lang="ru-RU" altLang="ru-RU" sz="1200" b="1" dirty="0">
                <a:solidFill>
                  <a:srgbClr val="003366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обрабатывающих производств:</a:t>
            </a:r>
          </a:p>
          <a:p>
            <a:pPr algn="ctr">
              <a:spcBef>
                <a:spcPct val="0"/>
              </a:spcBef>
              <a:buFontTx/>
              <a:buNone/>
              <a:defRPr sz="1400" b="1" i="0" u="none" strike="noStrike" kern="1200" cap="all" spc="50" baseline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endParaRPr lang="ru-RU" altLang="ru-RU" sz="1200" b="1" dirty="0">
              <a:solidFill>
                <a:srgbClr val="003366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 sz="1400" b="1" i="0" u="none" strike="noStrike" kern="1200" cap="all" spc="50" baseline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r>
              <a:rPr lang="ru-RU" altLang="ru-RU" sz="1200" b="1" dirty="0">
                <a:solidFill>
                  <a:srgbClr val="003366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российская федерация – 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1,1 %</a:t>
            </a:r>
            <a:endParaRPr lang="ru-RU" altLang="ru-RU" sz="1200" b="1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 sz="1400" b="1" i="0" u="none" strike="noStrike" kern="1200" cap="all" spc="50" baseline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endParaRPr lang="ru-RU" altLang="ru-RU" sz="1200" b="1" dirty="0">
              <a:solidFill>
                <a:srgbClr val="003366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 sz="1400" b="1" i="0" u="none" strike="noStrike" kern="1200" cap="all" spc="50" baseline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r>
              <a:rPr lang="ru-RU" altLang="ru-RU" sz="1200" b="1" dirty="0">
                <a:solidFill>
                  <a:srgbClr val="003366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Свердловская область – 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0,2 %</a:t>
            </a:r>
            <a:r>
              <a:rPr lang="ru-RU" altLang="ru-RU" sz="1200" b="1" dirty="0">
                <a:solidFill>
                  <a:srgbClr val="003366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</a:p>
        </p:txBody>
      </p:sp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911424" y="4905164"/>
            <a:ext cx="4716524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 sz="1400" b="1" i="0" u="none" strike="noStrike" kern="1200" cap="all" spc="50" baseline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r>
              <a:rPr lang="ru-RU" altLang="ru-RU" sz="1200" b="1" dirty="0">
                <a:solidFill>
                  <a:srgbClr val="003366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Рынок легкой промышленности:</a:t>
            </a:r>
          </a:p>
          <a:p>
            <a:pPr algn="ctr">
              <a:spcBef>
                <a:spcPct val="0"/>
              </a:spcBef>
              <a:buFontTx/>
              <a:buNone/>
              <a:defRPr sz="1400" b="1" i="0" u="none" strike="noStrike" kern="1200" cap="all" spc="50" baseline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endParaRPr lang="ru-RU" altLang="ru-RU" sz="1200" b="1" dirty="0">
              <a:solidFill>
                <a:srgbClr val="003366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 sz="1400" b="1" i="0" u="none" strike="noStrike" kern="1200" cap="all" spc="50" baseline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r>
              <a:rPr lang="ru-RU" altLang="ru-RU" sz="1200" b="1" dirty="0">
                <a:solidFill>
                  <a:srgbClr val="003366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российская федерация – 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2,6 трлн рублей</a:t>
            </a:r>
            <a:endParaRPr lang="ru-RU" altLang="ru-RU" sz="1200" b="1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 sz="1400" b="1" i="0" u="none" strike="noStrike" kern="1200" cap="all" spc="50" baseline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endParaRPr lang="ru-RU" altLang="ru-RU" sz="1200" b="1" dirty="0">
              <a:solidFill>
                <a:srgbClr val="003366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 sz="1400" b="1" i="0" u="none" strike="noStrike" kern="1200" cap="all" spc="50" baseline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r>
              <a:rPr lang="ru-RU" altLang="ru-RU" sz="1200" b="1" dirty="0" err="1">
                <a:solidFill>
                  <a:srgbClr val="003366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Урфо</a:t>
            </a:r>
            <a:r>
              <a:rPr lang="ru-RU" altLang="ru-RU" sz="1200" b="1" dirty="0">
                <a:solidFill>
                  <a:srgbClr val="003366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– 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0,21 трлн рублей</a:t>
            </a:r>
          </a:p>
          <a:p>
            <a:pPr algn="ctr">
              <a:spcBef>
                <a:spcPct val="0"/>
              </a:spcBef>
              <a:buFontTx/>
              <a:buNone/>
              <a:defRPr sz="1400" b="1" i="0" u="none" strike="noStrike" kern="1200" cap="all" spc="50" baseline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endParaRPr lang="ru-RU" altLang="ru-RU" sz="1200" b="1" dirty="0">
              <a:solidFill>
                <a:srgbClr val="003366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 sz="1400" b="1" i="0" u="none" strike="noStrike" kern="1200" cap="all" spc="50" baseline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pPr>
            <a:r>
              <a:rPr lang="ru-RU" altLang="ru-RU" sz="1200" b="1" dirty="0">
                <a:solidFill>
                  <a:srgbClr val="003366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Свердловская область – 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0,13 трлн рублей</a:t>
            </a:r>
            <a:endParaRPr lang="ru-RU" altLang="ru-RU" sz="1800" b="1" dirty="0">
              <a:solidFill>
                <a:srgbClr val="003366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640321"/>
              </p:ext>
            </p:extLst>
          </p:nvPr>
        </p:nvGraphicFramePr>
        <p:xfrm>
          <a:off x="803412" y="1376772"/>
          <a:ext cx="4572000" cy="3210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226825404"/>
      </p:ext>
    </p:extLst>
  </p:cSld>
  <p:clrMapOvr>
    <a:masterClrMapping/>
  </p:clrMapOvr>
  <p:transition spd="slow" advClick="0" advTm="6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Прямоугольник 4"/>
          <p:cNvSpPr>
            <a:spLocks noChangeArrowheads="1"/>
          </p:cNvSpPr>
          <p:nvPr/>
        </p:nvSpPr>
        <p:spPr bwMode="auto">
          <a:xfrm>
            <a:off x="4761228" y="95862"/>
            <a:ext cx="55832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solidFill>
                  <a:srgbClr val="003366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Ситуация в легкой промышленности Российской Федерации и Свердловской области</a:t>
            </a:r>
          </a:p>
        </p:txBody>
      </p:sp>
      <p:pic>
        <p:nvPicPr>
          <p:cNvPr id="7173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9" y="193676"/>
            <a:ext cx="3651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763" y="193676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193676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151" y="193676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726" y="193676"/>
            <a:ext cx="3603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2343945" y="743611"/>
            <a:ext cx="15703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solidFill>
                  <a:srgbClr val="99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2020 год</a:t>
            </a: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0997762"/>
              </p:ext>
            </p:extLst>
          </p:nvPr>
        </p:nvGraphicFramePr>
        <p:xfrm>
          <a:off x="1524000" y="1729281"/>
          <a:ext cx="461505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193275"/>
              </p:ext>
            </p:extLst>
          </p:nvPr>
        </p:nvGraphicFramePr>
        <p:xfrm>
          <a:off x="5555940" y="1802117"/>
          <a:ext cx="4645024" cy="2950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1" name="Прямоугольник 4"/>
          <p:cNvSpPr>
            <a:spLocks noChangeArrowheads="1"/>
          </p:cNvSpPr>
          <p:nvPr/>
        </p:nvSpPr>
        <p:spPr bwMode="auto">
          <a:xfrm>
            <a:off x="1212063" y="4841799"/>
            <a:ext cx="507205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Количество предприятий: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sz="2000" b="1" dirty="0">
              <a:solidFill>
                <a:srgbClr val="00206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Российская Федерация – </a:t>
            </a:r>
            <a:r>
              <a:rPr lang="ru-RU" altLang="ru-RU" sz="20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20 000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sz="2000" b="1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Свердловская область – </a:t>
            </a:r>
            <a:r>
              <a:rPr lang="ru-RU" altLang="ru-RU" sz="20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600</a:t>
            </a: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5843972" y="4841799"/>
            <a:ext cx="507205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Численность работников: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sz="2000" b="1" dirty="0">
              <a:solidFill>
                <a:srgbClr val="00206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Российская Федерация – </a:t>
            </a:r>
            <a:r>
              <a:rPr lang="ru-RU" altLang="ru-RU" sz="20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320 000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sz="2000" b="1" dirty="0">
              <a:solidFill>
                <a:srgbClr val="00206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Свердловская область – </a:t>
            </a:r>
            <a:r>
              <a:rPr lang="ru-RU" altLang="ru-RU" sz="2000" b="1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4 012</a:t>
            </a:r>
            <a:endParaRPr lang="ru-RU" altLang="ru-RU" sz="2000" b="1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339964"/>
      </p:ext>
    </p:extLst>
  </p:cSld>
  <p:clrMapOvr>
    <a:masterClrMapping/>
  </p:clrMapOvr>
  <p:transition spd="slow" advClick="0" advTm="6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1776413" y="188913"/>
            <a:ext cx="360362" cy="361950"/>
          </a:xfrm>
          <a:prstGeom prst="rect">
            <a:avLst/>
          </a:prstGeom>
          <a:solidFill>
            <a:srgbClr val="173E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2171701" y="188913"/>
            <a:ext cx="360363" cy="361950"/>
          </a:xfrm>
          <a:prstGeom prst="rect">
            <a:avLst/>
          </a:prstGeom>
          <a:solidFill>
            <a:srgbClr val="4457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2566988" y="188913"/>
            <a:ext cx="360362" cy="361950"/>
          </a:xfrm>
          <a:prstGeom prst="rect">
            <a:avLst/>
          </a:prstGeom>
          <a:solidFill>
            <a:srgbClr val="6A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2963863" y="188913"/>
            <a:ext cx="360362" cy="361950"/>
          </a:xfrm>
          <a:prstGeom prst="rect">
            <a:avLst/>
          </a:prstGeom>
          <a:solidFill>
            <a:srgbClr val="418E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3373438" y="188913"/>
            <a:ext cx="360362" cy="361950"/>
          </a:xfrm>
          <a:prstGeom prst="rect">
            <a:avLst/>
          </a:prstGeom>
          <a:solidFill>
            <a:srgbClr val="66A0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8199" name="Прямоугольник 3"/>
          <p:cNvSpPr>
            <a:spLocks noChangeArrowheads="1"/>
          </p:cNvSpPr>
          <p:nvPr/>
        </p:nvSpPr>
        <p:spPr bwMode="auto">
          <a:xfrm>
            <a:off x="-3013075" y="-1395413"/>
            <a:ext cx="668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68657" y="1469886"/>
            <a:ext cx="4291198" cy="677992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Шерстяные, полушерстяные, </a:t>
            </a:r>
            <a:r>
              <a:rPr lang="ru-RU" sz="1400" b="1" dirty="0" err="1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поливискозные</a:t>
            </a:r>
            <a:r>
              <a:rPr lang="ru-RU" sz="14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ткани, </a:t>
            </a:r>
            <a:r>
              <a:rPr lang="ru-RU" sz="1400" b="1" dirty="0" err="1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флис</a:t>
            </a:r>
            <a:r>
              <a:rPr lang="ru-RU" sz="14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; </a:t>
            </a:r>
            <a:r>
              <a:rPr lang="ru-RU" sz="1400" b="1" dirty="0" err="1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спанбонд</a:t>
            </a:r>
            <a:r>
              <a:rPr lang="ru-RU" sz="14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</a:t>
            </a:r>
            <a:r>
              <a:rPr lang="ru-RU" sz="1400" b="1" dirty="0" err="1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мельтблаун</a:t>
            </a:r>
            <a:r>
              <a:rPr lang="ru-RU" sz="14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; синтепон, </a:t>
            </a:r>
            <a:r>
              <a:rPr lang="ru-RU" sz="1400" b="1" dirty="0" err="1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холлофайбер</a:t>
            </a:r>
            <a:r>
              <a:rPr lang="ru-RU" sz="14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; мебельные ткани и др.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10607" y="5979338"/>
            <a:ext cx="3814406" cy="367170"/>
          </a:xfrm>
          <a:prstGeom prst="roundRect">
            <a:avLst/>
          </a:prstGeom>
          <a:solidFill>
            <a:srgbClr val="66CC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Технический текстиль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059690" y="200679"/>
            <a:ext cx="6317307" cy="1121906"/>
          </a:xfrm>
          <a:prstGeom prst="roundRect">
            <a:avLst/>
          </a:prstGeom>
          <a:solidFill>
            <a:srgbClr val="66CC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Продукция легкой промышленности Свердловской области:</a:t>
            </a:r>
            <a:endParaRPr lang="ru-RU" sz="2000" b="1" dirty="0">
              <a:solidFill>
                <a:srgbClr val="00206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705531" y="2490094"/>
            <a:ext cx="3808909" cy="374405"/>
          </a:xfrm>
          <a:prstGeom prst="roundRect">
            <a:avLst/>
          </a:prstGeom>
          <a:solidFill>
            <a:srgbClr val="66CC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Изделия из текстиля</a:t>
            </a:r>
            <a:endParaRPr lang="ru-RU" sz="1200" b="1" dirty="0">
              <a:solidFill>
                <a:srgbClr val="C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11028" y="1599180"/>
            <a:ext cx="3808908" cy="419404"/>
          </a:xfrm>
          <a:prstGeom prst="roundRect">
            <a:avLst/>
          </a:prstGeom>
          <a:solidFill>
            <a:srgbClr val="66CC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Ткани, нетканые материалы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705531" y="4216975"/>
            <a:ext cx="3808909" cy="419404"/>
          </a:xfrm>
          <a:prstGeom prst="roundRect">
            <a:avLst/>
          </a:prstGeom>
          <a:solidFill>
            <a:srgbClr val="66CC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Натуральная кожа и изделия из нее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705531" y="5084636"/>
            <a:ext cx="3808909" cy="419404"/>
          </a:xfrm>
          <a:prstGeom prst="roundRect">
            <a:avLst/>
          </a:prstGeom>
          <a:solidFill>
            <a:srgbClr val="66CC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Обувь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705530" y="3346507"/>
            <a:ext cx="3808908" cy="419404"/>
          </a:xfrm>
          <a:prstGeom prst="roundRect">
            <a:avLst/>
          </a:prstGeom>
          <a:solidFill>
            <a:srgbClr val="66CC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Одежда для взрослых и детей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171383" y="3214870"/>
            <a:ext cx="4315383" cy="68268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Домашняя, повседневная и праздничная одежда; спортивная одежда, одежда для активного отдыха; специальная и корпоративная одежда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69044" y="4087681"/>
            <a:ext cx="4315383" cy="677992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Натуральная кожа для одежды, мебели и автомобилестроения; сумки и системы хранения; кожгалантерея и тактическое снаряжение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168658" y="2327803"/>
            <a:ext cx="4315383" cy="698989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Постельное, столовое белье; медицинские изделия одноразового применения (белье и одежда); сумки и мягкая игрушка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168658" y="4955804"/>
            <a:ext cx="4315383" cy="677992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Обувь из текстиля и натуральной кожи (чешки для взрослых и детей); обувь из ПВХ и ЭВА для дома и улицы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168658" y="5823927"/>
            <a:ext cx="4315383" cy="677992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Тенты, полога и чехлы в ассортименте для промышленности и бытового использования; канаты, веревки, тросы и др.</a:t>
            </a:r>
          </a:p>
        </p:txBody>
      </p:sp>
    </p:spTree>
    <p:extLst>
      <p:ext uri="{BB962C8B-B14F-4D97-AF65-F5344CB8AC3E}">
        <p14:creationId xmlns:p14="http://schemas.microsoft.com/office/powerpoint/2010/main" val="159469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1776413" y="188913"/>
            <a:ext cx="360362" cy="361950"/>
          </a:xfrm>
          <a:prstGeom prst="rect">
            <a:avLst/>
          </a:prstGeom>
          <a:solidFill>
            <a:srgbClr val="173E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2171701" y="188913"/>
            <a:ext cx="360363" cy="361950"/>
          </a:xfrm>
          <a:prstGeom prst="rect">
            <a:avLst/>
          </a:prstGeom>
          <a:solidFill>
            <a:srgbClr val="4457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2566988" y="188913"/>
            <a:ext cx="360362" cy="361950"/>
          </a:xfrm>
          <a:prstGeom prst="rect">
            <a:avLst/>
          </a:prstGeom>
          <a:solidFill>
            <a:srgbClr val="6A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2963863" y="188913"/>
            <a:ext cx="360362" cy="361950"/>
          </a:xfrm>
          <a:prstGeom prst="rect">
            <a:avLst/>
          </a:prstGeom>
          <a:solidFill>
            <a:srgbClr val="418E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3373438" y="188913"/>
            <a:ext cx="360362" cy="361950"/>
          </a:xfrm>
          <a:prstGeom prst="rect">
            <a:avLst/>
          </a:prstGeom>
          <a:solidFill>
            <a:srgbClr val="66A0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9223" name="Прямоугольник 3"/>
          <p:cNvSpPr>
            <a:spLocks noChangeArrowheads="1"/>
          </p:cNvSpPr>
          <p:nvPr/>
        </p:nvSpPr>
        <p:spPr bwMode="auto">
          <a:xfrm>
            <a:off x="-3013075" y="-1395413"/>
            <a:ext cx="668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66988" y="800709"/>
            <a:ext cx="7126860" cy="864095"/>
          </a:xfrm>
          <a:prstGeom prst="roundRect">
            <a:avLst/>
          </a:prstGeom>
          <a:solidFill>
            <a:srgbClr val="66CC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66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Динамика показателей деятельности предприятий</a:t>
            </a:r>
          </a:p>
          <a:p>
            <a:pPr algn="ctr"/>
            <a:r>
              <a:rPr lang="ru-RU" sz="2000" b="1" dirty="0">
                <a:solidFill>
                  <a:srgbClr val="003366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легкой промышленности Свердловской области</a:t>
            </a:r>
            <a:endParaRPr lang="ru-RU" sz="1600" b="1" dirty="0">
              <a:solidFill>
                <a:srgbClr val="003366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379514"/>
              </p:ext>
            </p:extLst>
          </p:nvPr>
        </p:nvGraphicFramePr>
        <p:xfrm>
          <a:off x="2819636" y="2024845"/>
          <a:ext cx="6916324" cy="3480435"/>
        </p:xfrm>
        <a:graphic>
          <a:graphicData uri="http://schemas.openxmlformats.org/drawingml/2006/table">
            <a:tbl>
              <a:tblPr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2362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57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12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Показатель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2017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2018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2019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2020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 квартал 2021 года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Объем отгруженных товаров, млн. руб.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2 113,00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2 553,7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2 793,5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3366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4 264,3</a:t>
                      </a:r>
                      <a:endParaRPr lang="ru-RU" sz="1600" b="1" i="0" u="none" strike="noStrike" dirty="0">
                        <a:solidFill>
                          <a:srgbClr val="3366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1232,2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Среднесписочная численность работников, человек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3 720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3 905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3 322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3366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4 012</a:t>
                      </a:r>
                      <a:endParaRPr lang="ru-RU" sz="1600" b="1" i="0" u="none" strike="noStrike" dirty="0">
                        <a:solidFill>
                          <a:srgbClr val="3366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4 286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Среднемесячная заработная плата, руб.: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3366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3366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производство текстильных изделий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13 747,0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16 932,4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18 553,2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3366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26 915,6</a:t>
                      </a:r>
                      <a:endParaRPr lang="ru-RU" sz="1600" b="1" i="0" u="none" strike="noStrike" dirty="0">
                        <a:solidFill>
                          <a:srgbClr val="3366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20 169,5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производство одежды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17 146,3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17 016,6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16 287,3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3366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17 984,0</a:t>
                      </a:r>
                      <a:endParaRPr lang="ru-RU" sz="1600" b="1" i="0" u="none" strike="noStrike" dirty="0">
                        <a:solidFill>
                          <a:srgbClr val="3366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19 013,6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производство кожи, изделий из кожи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11 899,2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9 912,6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14 384,7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14 144,3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13 855,5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68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1776413" y="188913"/>
            <a:ext cx="360362" cy="361950"/>
          </a:xfrm>
          <a:prstGeom prst="rect">
            <a:avLst/>
          </a:prstGeom>
          <a:solidFill>
            <a:srgbClr val="173E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2171701" y="188913"/>
            <a:ext cx="360363" cy="361950"/>
          </a:xfrm>
          <a:prstGeom prst="rect">
            <a:avLst/>
          </a:prstGeom>
          <a:solidFill>
            <a:srgbClr val="4457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2566988" y="188913"/>
            <a:ext cx="360362" cy="361950"/>
          </a:xfrm>
          <a:prstGeom prst="rect">
            <a:avLst/>
          </a:prstGeom>
          <a:solidFill>
            <a:srgbClr val="6A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2963863" y="188913"/>
            <a:ext cx="360362" cy="361950"/>
          </a:xfrm>
          <a:prstGeom prst="rect">
            <a:avLst/>
          </a:prstGeom>
          <a:solidFill>
            <a:srgbClr val="418E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3373438" y="188913"/>
            <a:ext cx="360362" cy="361950"/>
          </a:xfrm>
          <a:prstGeom prst="rect">
            <a:avLst/>
          </a:prstGeom>
          <a:solidFill>
            <a:srgbClr val="66A0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8199" name="Прямоугольник 3"/>
          <p:cNvSpPr>
            <a:spLocks noChangeArrowheads="1"/>
          </p:cNvSpPr>
          <p:nvPr/>
        </p:nvSpPr>
        <p:spPr bwMode="auto">
          <a:xfrm>
            <a:off x="-3013075" y="-1395413"/>
            <a:ext cx="668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51684" y="1844824"/>
            <a:ext cx="5616624" cy="1224136"/>
          </a:xfrm>
          <a:prstGeom prst="roundRect">
            <a:avLst/>
          </a:prstGeom>
          <a:solidFill>
            <a:schemeClr val="accent5">
              <a:lumMod val="60000"/>
              <a:lumOff val="40000"/>
              <a:alpha val="46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Комитет по объединению и развитию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легкой промышленности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Уральской торгово-промышленности палаты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059690" y="200678"/>
            <a:ext cx="6824842" cy="1392117"/>
          </a:xfrm>
          <a:prstGeom prst="roundRect">
            <a:avLst/>
          </a:prstGeom>
          <a:solidFill>
            <a:srgbClr val="66CC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Отраслевые организации предприятий легкой промышленности Свердловской области</a:t>
            </a:r>
            <a:endParaRPr lang="ru-RU" sz="2000" b="1" dirty="0">
              <a:solidFill>
                <a:srgbClr val="00206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56140" y="5949280"/>
            <a:ext cx="2852412" cy="532312"/>
          </a:xfrm>
          <a:prstGeom prst="roundRect">
            <a:avLst/>
          </a:prstGeom>
          <a:solidFill>
            <a:schemeClr val="bg2">
              <a:lumMod val="20000"/>
              <a:lumOff val="80000"/>
              <a:alpha val="46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3366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Производители спецодежды, </a:t>
            </a:r>
          </a:p>
          <a:p>
            <a:pPr algn="ctr"/>
            <a:r>
              <a:rPr lang="ru-RU" sz="1400" b="1" dirty="0">
                <a:solidFill>
                  <a:srgbClr val="3366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швейные ателье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151784" y="3248980"/>
            <a:ext cx="3808908" cy="576064"/>
          </a:xfrm>
          <a:prstGeom prst="roundRect">
            <a:avLst/>
          </a:prstGeom>
          <a:solidFill>
            <a:srgbClr val="66CCFF">
              <a:alpha val="46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Предприятия всех отраслей легкой промышленности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87488" y="6021288"/>
            <a:ext cx="2340260" cy="41940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6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99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Швейные предприятия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96100" y="3969060"/>
            <a:ext cx="4315383" cy="181511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6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Ассоциация по развитию и поддержке предприятий легкой промышленности и бытовых услуг «Навигация»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(основан в 2017 году)</a:t>
            </a:r>
          </a:p>
          <a:p>
            <a:r>
              <a:rPr lang="ru-RU" sz="14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Учредитель – Группа компаний «Патриот»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35360" y="4005064"/>
            <a:ext cx="4315383" cy="1764196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6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Ассоциация предприятий легкой промышленности Свердловской области «</a:t>
            </a:r>
            <a:r>
              <a:rPr lang="ru-RU" sz="2000" b="1" dirty="0" err="1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Свердлегпром</a:t>
            </a:r>
            <a:r>
              <a:rPr lang="ru-RU" sz="20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» </a:t>
            </a:r>
          </a:p>
          <a:p>
            <a:pPr lvl="0" algn="ctr"/>
            <a:r>
              <a:rPr lang="ru-RU" sz="14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(основан в 2017 году)</a:t>
            </a:r>
          </a:p>
          <a:p>
            <a:pPr lvl="0"/>
            <a:r>
              <a:rPr lang="ru-RU" sz="14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Учредитель – ООО «Концерн «Уральский текстиль»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868" y="4077072"/>
            <a:ext cx="1692188" cy="169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209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-3013075" y="-1395413"/>
            <a:ext cx="668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1776413" y="188913"/>
            <a:ext cx="360362" cy="361950"/>
          </a:xfrm>
          <a:prstGeom prst="rect">
            <a:avLst/>
          </a:prstGeom>
          <a:solidFill>
            <a:srgbClr val="173E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2171701" y="188913"/>
            <a:ext cx="360363" cy="361950"/>
          </a:xfrm>
          <a:prstGeom prst="rect">
            <a:avLst/>
          </a:prstGeom>
          <a:solidFill>
            <a:srgbClr val="4457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2566988" y="188913"/>
            <a:ext cx="360362" cy="361950"/>
          </a:xfrm>
          <a:prstGeom prst="rect">
            <a:avLst/>
          </a:prstGeom>
          <a:solidFill>
            <a:srgbClr val="6A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2962276" y="179388"/>
            <a:ext cx="360363" cy="361950"/>
          </a:xfrm>
          <a:prstGeom prst="rect">
            <a:avLst/>
          </a:prstGeom>
          <a:solidFill>
            <a:srgbClr val="418E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3357563" y="179388"/>
            <a:ext cx="360362" cy="361950"/>
          </a:xfrm>
          <a:prstGeom prst="rect">
            <a:avLst/>
          </a:prstGeom>
          <a:solidFill>
            <a:srgbClr val="66A0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 Narrow" panose="020B0606020202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31066" y="2600908"/>
            <a:ext cx="5188372" cy="864096"/>
          </a:xfrm>
          <a:prstGeom prst="roundRect">
            <a:avLst/>
          </a:prstGeom>
          <a:solidFill>
            <a:srgbClr val="66CC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Благодарю за внимание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Другая 2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3357</TotalTime>
  <Words>483</Words>
  <Application>Microsoft Office PowerPoint</Application>
  <PresentationFormat>Широкоэкранный</PresentationFormat>
  <Paragraphs>121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 Narrow</vt:lpstr>
      <vt:lpstr>Bookman Old Style</vt:lpstr>
      <vt:lpstr>Calibri</vt:lpstr>
      <vt:lpstr>Century Gothic</vt:lpstr>
      <vt:lpstr>Liberation Serif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BIZON</dc:creator>
  <cp:lastModifiedBy>Поташева Наталья Адиковна</cp:lastModifiedBy>
  <cp:revision>264</cp:revision>
  <cp:lastPrinted>2021-05-27T03:29:07Z</cp:lastPrinted>
  <dcterms:created xsi:type="dcterms:W3CDTF">2017-06-23T10:06:52Z</dcterms:created>
  <dcterms:modified xsi:type="dcterms:W3CDTF">2021-06-02T05:53:46Z</dcterms:modified>
</cp:coreProperties>
</file>